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8"/>
  </p:notesMasterIdLst>
  <p:sldIdLst>
    <p:sldId id="454" r:id="rId2"/>
    <p:sldId id="398" r:id="rId3"/>
    <p:sldId id="455" r:id="rId4"/>
    <p:sldId id="284" r:id="rId5"/>
    <p:sldId id="286" r:id="rId6"/>
    <p:sldId id="456" r:id="rId7"/>
    <p:sldId id="459" r:id="rId8"/>
    <p:sldId id="458" r:id="rId9"/>
    <p:sldId id="457" r:id="rId10"/>
    <p:sldId id="391" r:id="rId11"/>
    <p:sldId id="392" r:id="rId12"/>
    <p:sldId id="422" r:id="rId13"/>
    <p:sldId id="452" r:id="rId14"/>
    <p:sldId id="396" r:id="rId15"/>
    <p:sldId id="415" r:id="rId16"/>
    <p:sldId id="460" r:id="rId1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4F9D"/>
    <a:srgbClr val="003399"/>
    <a:srgbClr val="002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2C635-AF20-49BF-94CD-B63F7EC0DE2E}" v="74" dt="2021-08-30T14:48:52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96" autoAdjust="0"/>
    <p:restoredTop sz="96327" autoAdjust="0"/>
  </p:normalViewPr>
  <p:slideViewPr>
    <p:cSldViewPr snapToGrid="0">
      <p:cViewPr varScale="1">
        <p:scale>
          <a:sx n="112" d="100"/>
          <a:sy n="112" d="100"/>
        </p:scale>
        <p:origin x="130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175834A7-80A0-4543-A6D4-AEB0D4E82A80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3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5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72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3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71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25671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048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753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139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92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9219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055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3069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9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14F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500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74265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1493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04926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2444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11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46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3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4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61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2847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762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174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693" r:id="rId24"/>
    <p:sldLayoutId id="2147483725" r:id="rId25"/>
    <p:sldLayoutId id="214748372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program</a:t>
            </a:r>
            <a:r>
              <a:rPr lang="en-US" dirty="0"/>
              <a:t> that acts as an </a:t>
            </a:r>
            <a:r>
              <a:rPr lang="en-US" dirty="0">
                <a:solidFill>
                  <a:srgbClr val="FF0000"/>
                </a:solidFill>
              </a:rPr>
              <a:t>intermediary</a:t>
            </a:r>
            <a:r>
              <a:rPr lang="en-US" dirty="0"/>
              <a:t> between a user of a computer and the computer hardware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900278"/>
            <a:ext cx="6775450" cy="539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8A95F-131D-164A-A8E6-76886C6AD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5207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OS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Manages</a:t>
            </a:r>
            <a:r>
              <a:rPr lang="en-US" dirty="0"/>
              <a:t> (controls and arbitrates) resources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Processors, Memory, Input/output devices, Communication devices, Storage, Software applications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Conflicting</a:t>
            </a:r>
            <a:r>
              <a:rPr lang="en-US" dirty="0"/>
              <a:t> goals: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  <a:r>
              <a:rPr lang="en-US" i="1" dirty="0"/>
              <a:t>vs.</a:t>
            </a:r>
            <a:r>
              <a:rPr lang="en-US" dirty="0"/>
              <a:t> utilization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Provides </a:t>
            </a:r>
            <a:r>
              <a:rPr lang="en-US" altLang="en-US" dirty="0">
                <a:solidFill>
                  <a:srgbClr val="FF0000"/>
                </a:solidFill>
              </a:rPr>
              <a:t>abstractions</a:t>
            </a:r>
            <a:r>
              <a:rPr lang="en-US" altLang="en-US" dirty="0"/>
              <a:t> to application programs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Virtualization</a:t>
            </a:r>
            <a:endParaRPr lang="ar-S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Protects</a:t>
            </a:r>
            <a:r>
              <a:rPr lang="en-US" dirty="0"/>
              <a:t>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DBE3F-B5B9-3749-834C-3A2B647D2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909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CE18-C77F-3945-A25E-0AE31B340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432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FD81-328B-7343-AE1E-975224EA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6A90-8B57-4046-9DE7-9EAD5840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enabling mechanisms: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Interrupts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Dual-mode operation of the CPU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Kernel mode and user mode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FC6B-2C67-544A-B17E-BA48F9699E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70010-69F4-2543-B433-3C4DF00A8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3405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Interrupt transfers control to the </a:t>
            </a:r>
            <a:r>
              <a:rPr lang="en-US" altLang="en-US" dirty="0">
                <a:solidFill>
                  <a:srgbClr val="FF0000"/>
                </a:solidFill>
              </a:rPr>
              <a:t>interrupt service routine</a:t>
            </a:r>
            <a:r>
              <a:rPr lang="en-US" altLang="en-US" dirty="0"/>
              <a:t> (ISR)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ISRs are segments of code that determine what </a:t>
            </a:r>
            <a:r>
              <a:rPr lang="en-US" altLang="en-US" dirty="0">
                <a:solidFill>
                  <a:srgbClr val="FF0000"/>
                </a:solidFill>
              </a:rPr>
              <a:t>action</a:t>
            </a:r>
            <a:r>
              <a:rPr lang="en-US" altLang="en-US" dirty="0"/>
              <a:t> should be taken for each type of interrupt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</a:t>
            </a:r>
            <a:r>
              <a:rPr lang="en-US" altLang="en-US" dirty="0"/>
              <a:t> contains the addresses of all the service routines</a:t>
            </a:r>
            <a:endParaRPr lang="en-US" altLang="en-US" sz="11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or software: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interrupt by one of the devices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Request for operating system service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Other process problems include processes trying to modify each other’s or the operating system’s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E3499-0E72-DF45-85DF-8C07F6AA7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764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Mode bit </a:t>
            </a:r>
            <a:r>
              <a:rPr lang="en-US" altLang="en-US" dirty="0"/>
              <a:t>provided by hardware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Provides ability to distinguish when system is running user code or kernel code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System call changes mode to kernel, return from call resets it to user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Increasingly CPUs support multi-mode operations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1764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AFA0-D908-9D43-B3DC-5EB32BC6AB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52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11A-0E93-424D-A7C0-08F06F31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(roughly)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A22AE-3222-084F-AF0E-62977A7107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89A9-D951-6946-8B68-837BC3A9B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DCB847-9F1D-5341-9DFE-78012BEBC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3300"/>
            <a:ext cx="9855174" cy="6567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9ADCD0-87D2-0843-914C-98284C40A28E}"/>
              </a:ext>
            </a:extLst>
          </p:cNvPr>
          <p:cNvSpPr/>
          <p:nvPr/>
        </p:nvSpPr>
        <p:spPr bwMode="auto">
          <a:xfrm>
            <a:off x="1586753" y="1896035"/>
            <a:ext cx="2770094" cy="28104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D625A-B9EB-944A-A8F5-EB85C3422A8C}"/>
              </a:ext>
            </a:extLst>
          </p:cNvPr>
          <p:cNvSpPr/>
          <p:nvPr/>
        </p:nvSpPr>
        <p:spPr bwMode="auto">
          <a:xfrm>
            <a:off x="4927586" y="1142999"/>
            <a:ext cx="4781190" cy="47871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131A95A6-F759-5E46-90F7-2F8B57EDA500}"/>
              </a:ext>
            </a:extLst>
          </p:cNvPr>
          <p:cNvSpPr/>
          <p:nvPr/>
        </p:nvSpPr>
        <p:spPr bwMode="auto">
          <a:xfrm>
            <a:off x="4356847" y="3065929"/>
            <a:ext cx="570739" cy="36307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Continue to demystify a good portion of the </a:t>
            </a:r>
            <a:r>
              <a:rPr lang="en-US" b="1" dirty="0">
                <a:solidFill>
                  <a:srgbClr val="FF0000"/>
                </a:solidFill>
              </a:rPr>
              <a:t>magic</a:t>
            </a:r>
            <a:r>
              <a:rPr lang="en-US" dirty="0"/>
              <a:t> about how computers work so that you can write more </a:t>
            </a:r>
            <a:r>
              <a:rPr lang="en-US" b="1" dirty="0">
                <a:solidFill>
                  <a:srgbClr val="FF0000"/>
                </a:solidFill>
              </a:rPr>
              <a:t>efficient</a:t>
            </a:r>
            <a:r>
              <a:rPr lang="en-US" dirty="0"/>
              <a:t> programs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 specific objectives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and compile the Linux kernel to </a:t>
            </a:r>
            <a:r>
              <a:rPr lang="en-US" b="1" dirty="0">
                <a:solidFill>
                  <a:srgbClr val="FF0000"/>
                </a:solidFill>
              </a:rPr>
              <a:t>add system calls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b="1" dirty="0">
                <a:solidFill>
                  <a:srgbClr val="FF0000"/>
                </a:solidFill>
              </a:rPr>
              <a:t>multi-process/multi-thread</a:t>
            </a:r>
            <a:r>
              <a:rPr lang="en-US" dirty="0"/>
              <a:t> programs free from race conditions and deadlocks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page-replacement algorithms for </a:t>
            </a:r>
            <a:r>
              <a:rPr lang="en-US" b="1" dirty="0">
                <a:solidFill>
                  <a:srgbClr val="FF0000"/>
                </a:solidFill>
              </a:rPr>
              <a:t>virtual memory</a:t>
            </a:r>
            <a:r>
              <a:rPr lang="en-US" dirty="0"/>
              <a:t>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 user-land </a:t>
            </a:r>
            <a:r>
              <a:rPr lang="en-US" b="1" dirty="0">
                <a:solidFill>
                  <a:srgbClr val="FF0000"/>
                </a:solidFill>
              </a:rPr>
              <a:t>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0AE1-8EE4-0B4D-91B4-D6857C59E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176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Contact Info</a:t>
            </a:r>
          </a:p>
        </p:txBody>
      </p:sp>
      <p:sp>
        <p:nvSpPr>
          <p:cNvPr id="4099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Course website: </a:t>
            </a:r>
            <a:r>
              <a:rPr lang="en-US" altLang="en-US" dirty="0"/>
              <a:t>http://</a:t>
            </a:r>
            <a:r>
              <a:rPr lang="en-US" altLang="en-US" dirty="0" err="1">
                <a:solidFill>
                  <a:schemeClr val="tx1"/>
                </a:solidFill>
              </a:rPr>
              <a:t>www.cs.pitt.edu</a:t>
            </a:r>
            <a:r>
              <a:rPr lang="en-US" altLang="en-US" dirty="0">
                <a:solidFill>
                  <a:schemeClr val="tx1"/>
                </a:solidFill>
              </a:rPr>
              <a:t>/~</a:t>
            </a:r>
            <a:r>
              <a:rPr lang="en-US" altLang="en-US" dirty="0" err="1">
                <a:solidFill>
                  <a:schemeClr val="tx1"/>
                </a:solidFill>
              </a:rPr>
              <a:t>skhattab</a:t>
            </a:r>
            <a:r>
              <a:rPr lang="en-US" altLang="en-US" dirty="0">
                <a:solidFill>
                  <a:schemeClr val="tx1"/>
                </a:solidFill>
              </a:rPr>
              <a:t>/cs1550/</a:t>
            </a:r>
            <a:endParaRPr lang="en-US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Instructor: </a:t>
            </a:r>
            <a:r>
              <a:rPr lang="en-US" altLang="en-US" dirty="0"/>
              <a:t>Sherif Khattab  ksm73@pitt.edu</a:t>
            </a:r>
          </a:p>
          <a:p>
            <a:r>
              <a:rPr lang="en-US" altLang="en-US" dirty="0"/>
              <a:t>OH: https://</a:t>
            </a:r>
            <a:r>
              <a:rPr lang="en-US" altLang="en-US" dirty="0" err="1"/>
              <a:t>khattab.youcanbook.me</a:t>
            </a:r>
            <a:endParaRPr lang="en-US" altLang="en-US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Tu: 10-noon; Th: 10-noon and 3-6; F: 8-10 and 3-4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6307 Sennott Square, Virtual Office: https://pitt.zoom.us/my/khattab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Teaching Team: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TBD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Recitations start this week!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Communication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End of week newsletter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Piazza, Canvas Messages, Email (</a:t>
            </a:r>
            <a:r>
              <a:rPr lang="en-US" altLang="en-US" b="1" dirty="0"/>
              <a:t>Please expect a response within 72 hours)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1F8A-B028-334D-853A-F08B20ED9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4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Textbook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Operating System Concepts (9</a:t>
            </a:r>
            <a:r>
              <a:rPr lang="en-US" sz="2400" b="1" baseline="30000" dirty="0">
                <a:solidFill>
                  <a:schemeClr val="tx1"/>
                </a:solidFill>
              </a:rPr>
              <a:t>th</a:t>
            </a:r>
            <a:r>
              <a:rPr lang="en-US" sz="2400" b="1" dirty="0">
                <a:solidFill>
                  <a:schemeClr val="tx1"/>
                </a:solidFill>
              </a:rPr>
              <a:t> Edition) </a:t>
            </a:r>
          </a:p>
          <a:p>
            <a:pPr marL="0" indent="0" algn="ctr"/>
            <a:r>
              <a:rPr lang="en-US" sz="2400" dirty="0" err="1">
                <a:solidFill>
                  <a:schemeClr val="tx1"/>
                </a:solidFill>
              </a:rPr>
              <a:t>Silberschatz</a:t>
            </a:r>
            <a:r>
              <a:rPr lang="en-US" sz="2400" dirty="0">
                <a:solidFill>
                  <a:schemeClr val="tx1"/>
                </a:solidFill>
              </a:rPr>
              <a:t>, Galvin, and Gagne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pic>
        <p:nvPicPr>
          <p:cNvPr id="1026" name="Picture 2" descr="Cover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08" y="1450975"/>
            <a:ext cx="2619478" cy="3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7D9AA-97AC-6345-81F2-273E18C09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40% </a:t>
            </a:r>
            <a:r>
              <a:rPr lang="en-US" altLang="en-US" dirty="0"/>
              <a:t>on 4 projects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System programming using 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Posted on </a:t>
            </a:r>
            <a:r>
              <a:rPr lang="en-US" altLang="en-US" b="1" dirty="0"/>
              <a:t>Canvas </a:t>
            </a:r>
            <a:r>
              <a:rPr lang="en-US" altLang="en-US" dirty="0"/>
              <a:t>and submitted on </a:t>
            </a:r>
            <a:r>
              <a:rPr lang="en-US" altLang="en-US" b="1" dirty="0"/>
              <a:t>Gradescope (auto-graded)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20% </a:t>
            </a:r>
            <a:r>
              <a:rPr lang="en-US" altLang="en-US" dirty="0"/>
              <a:t>on two exams: 12% on higher and 8% on lower</a:t>
            </a:r>
            <a:endParaRPr lang="en-US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18% </a:t>
            </a:r>
            <a:r>
              <a:rPr lang="en-US" altLang="en-US" dirty="0"/>
              <a:t>on weekly homework assignments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14% </a:t>
            </a:r>
            <a:r>
              <a:rPr lang="en-US" altLang="en-US" dirty="0"/>
              <a:t>recitation: 5 labs using MIT’s Xv6 operating system and 4 quizzes on the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8% </a:t>
            </a:r>
            <a:r>
              <a:rPr lang="en-US" dirty="0"/>
              <a:t>in-class Tophat questions and discussions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57A3-65EA-FB4B-970B-2C6E89DD27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E616-94C7-3A4A-8CED-FBB92329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96EA-95D2-FF4C-AA7E-C120DE2C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Lectures posted on Tophat by end of each lecture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Lecture and recitation recordings under Panopto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 and Post-course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Piazza for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Gradescope and autograding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Homework attempts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Academic Integrity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NameCoach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5C663-577D-134C-88D3-4195DF4034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C72CD-BF3D-D54D-9811-759791158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994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964E-1576-004E-9BF4-D93A60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50E9-E1A3-AC4F-885B-8D153CF7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continuous feedback is important!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Anonymous Qualtrics survey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Midterm and Final OMET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engagement is valued and encouraged.</a:t>
            </a:r>
          </a:p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4C867-BBAA-C645-AE33-39B3FD2CE9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430F7-869C-AB4C-A978-C1FF8E79B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7936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ED3F-7362-B941-A239-57F414B9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structure (mostly)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F243-ABA5-6542-9690-D50151693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D4B8-EF29-8749-99AE-FB6C6D7DB8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3884C-5122-DA48-9323-F7E111901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C17158-A2E3-4336-B318-AA7BC94FA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45928"/>
              </p:ext>
            </p:extLst>
          </p:nvPr>
        </p:nvGraphicFramePr>
        <p:xfrm>
          <a:off x="353622" y="806571"/>
          <a:ext cx="9373379" cy="52296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1862">
                  <a:extLst>
                    <a:ext uri="{9D8B030D-6E8A-4147-A177-3AD203B41FA5}">
                      <a16:colId xmlns:a16="http://schemas.microsoft.com/office/drawing/2014/main" val="1944802012"/>
                    </a:ext>
                  </a:extLst>
                </a:gridCol>
                <a:gridCol w="6091517">
                  <a:extLst>
                    <a:ext uri="{9D8B030D-6E8A-4147-A177-3AD203B41FA5}">
                      <a16:colId xmlns:a16="http://schemas.microsoft.com/office/drawing/2014/main" val="3127143401"/>
                    </a:ext>
                  </a:extLst>
                </a:gridCol>
              </a:tblGrid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8813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~5 min before and after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Informal chat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07885"/>
                  </a:ext>
                </a:extLst>
              </a:tr>
              <a:tr h="1469056">
                <a:tc>
                  <a:txBody>
                    <a:bodyPr/>
                    <a:lstStyle/>
                    <a:p>
                      <a:r>
                        <a:rPr lang="en-US" sz="2800" dirty="0"/>
                        <a:t>~25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Announcements, review of reflections, and QA </a:t>
                      </a:r>
                      <a:r>
                        <a:rPr lang="en-US" sz="2800"/>
                        <a:t>on projects/</a:t>
                      </a:r>
                      <a:r>
                        <a:rPr lang="en-US" sz="2800" dirty="0"/>
                        <a:t>labs/homework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190974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 dirty="0"/>
                        <a:t>~40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Lecturing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47893"/>
                  </a:ext>
                </a:extLst>
              </a:tr>
              <a:tr h="1028339">
                <a:tc>
                  <a:txBody>
                    <a:bodyPr/>
                    <a:lstStyle/>
                    <a:p>
                      <a:r>
                        <a:rPr lang="en-US" sz="2800"/>
                        <a:t>~5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Tophat questions and/or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805618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~5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QA and muddiest points/reflections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60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7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649-A915-ED4B-A9FF-BF5E4400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class (notoriously)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2D23-96A1-8648-BCF9-FCD8A61A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Attend lectures and recitations (if you absolutely cannot attend live, watch the video recordings)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Study often!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Put effort into the weekly homework assignments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Projects are relatively hard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Refresh your C programming and GDB debugging skills (CS 0449!)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Start early and show up to office hours!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C2E9E-70DD-BD45-B926-F645828BDC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A5479-04F2-AA4E-B661-D1823B2FC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371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8058</TotalTime>
  <Words>887</Words>
  <Application>Microsoft Macintosh PowerPoint</Application>
  <PresentationFormat>Custom</PresentationFormat>
  <Paragraphs>149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Helvetica</vt:lpstr>
      <vt:lpstr>Times New Roman</vt:lpstr>
      <vt:lpstr>Office Theme</vt:lpstr>
      <vt:lpstr>Introduction to Operating Systems CS/COE 1550</vt:lpstr>
      <vt:lpstr>Course Goal and Objectives</vt:lpstr>
      <vt:lpstr>Contact Info</vt:lpstr>
      <vt:lpstr>Textbook</vt:lpstr>
      <vt:lpstr>Grading</vt:lpstr>
      <vt:lpstr>Canvas Walkthrough</vt:lpstr>
      <vt:lpstr>Expectations</vt:lpstr>
      <vt:lpstr>Lecture structure (mostly)</vt:lpstr>
      <vt:lpstr>Why is this class (notoriously) hard?</vt:lpstr>
      <vt:lpstr>What is an Operating System?</vt:lpstr>
      <vt:lpstr>What does an OS do?</vt:lpstr>
      <vt:lpstr>A View of Operating System Services</vt:lpstr>
      <vt:lpstr>How does an OS work?</vt:lpstr>
      <vt:lpstr>Interrupts</vt:lpstr>
      <vt:lpstr>Dual-mode Operation</vt:lpstr>
      <vt:lpstr>How does an OS (roughly) work?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140</cp:revision>
  <cp:lastPrinted>2019-05-14T13:26:55Z</cp:lastPrinted>
  <dcterms:modified xsi:type="dcterms:W3CDTF">2021-09-01T06:13:34Z</dcterms:modified>
</cp:coreProperties>
</file>